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</p:sldIdLst>
  <p:sldSz cx="6858000" cy="9144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152" y="17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5CEB3-44B8-4EF2-9A6A-E0FD3EB091E7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23005-4198-492D-A65A-7C457AD67A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23005-4198-492D-A65A-7C457AD67A0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23005-4198-492D-A65A-7C457AD67A0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23005-4198-492D-A65A-7C457AD67A0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23005-4198-492D-A65A-7C457AD67A0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187"/>
            <a:ext cx="1543050" cy="780203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187"/>
            <a:ext cx="4514850" cy="78020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3875621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71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9" y="364070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914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0" y="0"/>
            <a:ext cx="2636912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dirty="0" smtClean="0">
                <a:latin typeface="+mj-ea"/>
                <a:ea typeface="+mj-ea"/>
              </a:rPr>
              <a:t>互联网通信模型</a:t>
            </a:r>
            <a:endParaRPr lang="zh-CN" altLang="en-US" sz="14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95536"/>
            <a:ext cx="6857999" cy="21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4824" y="2483768"/>
            <a:ext cx="3722762" cy="1468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24" y="3995937"/>
            <a:ext cx="6768752" cy="2396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444208"/>
            <a:ext cx="6309320" cy="125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 8"/>
          <p:cNvSpPr/>
          <p:nvPr/>
        </p:nvSpPr>
        <p:spPr>
          <a:xfrm>
            <a:off x="188640" y="7740352"/>
            <a:ext cx="2016224" cy="288032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B/S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是以后学习的方向</a:t>
            </a:r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707904"/>
            <a:ext cx="8848726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3" cstate="print"/>
          <a:srcRect t="5803"/>
          <a:stretch>
            <a:fillRect/>
          </a:stretch>
        </p:blipFill>
        <p:spPr bwMode="auto">
          <a:xfrm>
            <a:off x="0" y="395536"/>
            <a:ext cx="611505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35496"/>
            <a:ext cx="3830141" cy="288032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ServletContext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对应的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web.xml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的写法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0" y="3275856"/>
            <a:ext cx="2348880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latin typeface="+mj-ea"/>
                <a:ea typeface="+mj-ea"/>
              </a:rPr>
              <a:t>欢迎页面的作用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420888" y="3563888"/>
            <a:ext cx="3830141" cy="504056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直接输入项目名就默认访问欢迎页面，不需输入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login.html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/>
          <a:srcRect t="40781"/>
          <a:stretch>
            <a:fillRect/>
          </a:stretch>
        </p:blipFill>
        <p:spPr bwMode="auto">
          <a:xfrm>
            <a:off x="0" y="7380312"/>
            <a:ext cx="5419725" cy="138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87574"/>
            <a:ext cx="39719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75806"/>
            <a:ext cx="655161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0" y="2787774"/>
            <a:ext cx="3830141" cy="288032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把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Servlet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设置为欢迎页面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844825" y="1851670"/>
            <a:ext cx="2808312" cy="28803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欢迎页面里的路径不需要以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”/”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开始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636912" y="2139702"/>
            <a:ext cx="144016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5715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580112"/>
            <a:ext cx="52387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0" y="5220072"/>
            <a:ext cx="2348880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latin typeface="+mj-ea"/>
                <a:ea typeface="+mj-ea"/>
              </a:rPr>
              <a:t>常见错误代码含义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7380312"/>
            <a:ext cx="59626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圆角矩形 11"/>
          <p:cNvSpPr/>
          <p:nvPr/>
        </p:nvSpPr>
        <p:spPr>
          <a:xfrm>
            <a:off x="3212976" y="8388424"/>
            <a:ext cx="3830141" cy="288032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错误页面跳转到人工写的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error.html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页面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00637" y="5796136"/>
            <a:ext cx="35147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" y="323528"/>
            <a:ext cx="804862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" y="4640957"/>
            <a:ext cx="604837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3356992" y="251520"/>
            <a:ext cx="5328592" cy="1008112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为了代码简洁，这里声明私有的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ServletConfig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因为有参的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init(..)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方法有给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config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赋值的语句，其不可被覆盖，所以加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final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但是程序员需要一个初始化时只调用一次的方法，故在写一个无参的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init(),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放到有参的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init(..)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里调用，且初始化时只调用一次</a:t>
            </a:r>
            <a:endParaRPr lang="en-US" altLang="zh-CN" sz="1200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它可以被子类重写，可以写一些相关代码</a:t>
            </a:r>
            <a:endParaRPr lang="en-US" altLang="zh-CN" sz="1200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0" y="0"/>
            <a:ext cx="2348880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latin typeface="+mj-ea"/>
                <a:ea typeface="+mj-ea"/>
              </a:rPr>
              <a:t>常见错误代码含义</a:t>
            </a:r>
            <a:endParaRPr lang="zh-CN" altLang="en-US" sz="1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0" y="0"/>
            <a:ext cx="2348880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smtClean="0">
                <a:latin typeface="+mj-ea"/>
                <a:ea typeface="+mj-ea"/>
              </a:rPr>
              <a:t>http</a:t>
            </a:r>
            <a:r>
              <a:rPr lang="zh-CN" altLang="en-US" sz="1400" b="1" dirty="0" smtClean="0">
                <a:latin typeface="+mj-ea"/>
                <a:ea typeface="+mj-ea"/>
              </a:rPr>
              <a:t>协议相关概念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5536"/>
            <a:ext cx="458152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6" y="4888607"/>
            <a:ext cx="61817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812360"/>
            <a:ext cx="640873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圆角矩形 7"/>
          <p:cNvSpPr/>
          <p:nvPr/>
        </p:nvSpPr>
        <p:spPr>
          <a:xfrm>
            <a:off x="0" y="4572000"/>
            <a:ext cx="4293096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smtClean="0">
                <a:latin typeface="+mj-ea"/>
                <a:ea typeface="+mj-ea"/>
              </a:rPr>
              <a:t>html</a:t>
            </a:r>
            <a:r>
              <a:rPr lang="zh-CN" altLang="en-US" sz="1400" b="1" dirty="0" smtClean="0">
                <a:latin typeface="+mj-ea"/>
                <a:ea typeface="+mj-ea"/>
              </a:rPr>
              <a:t>的</a:t>
            </a:r>
            <a:r>
              <a:rPr lang="en-US" altLang="zh-CN" sz="1400" b="1" dirty="0" smtClean="0">
                <a:latin typeface="+mj-ea"/>
                <a:ea typeface="+mj-ea"/>
              </a:rPr>
              <a:t>form</a:t>
            </a:r>
            <a:r>
              <a:rPr lang="zh-CN" altLang="en-US" sz="1400" b="1" dirty="0" smtClean="0">
                <a:latin typeface="+mj-ea"/>
                <a:ea typeface="+mj-ea"/>
              </a:rPr>
              <a:t>表单的</a:t>
            </a:r>
            <a:r>
              <a:rPr lang="en-US" altLang="zh-CN" sz="1400" b="1" dirty="0" err="1" smtClean="0">
                <a:latin typeface="+mj-ea"/>
                <a:ea typeface="+mj-ea"/>
              </a:rPr>
              <a:t>get,post</a:t>
            </a:r>
            <a:r>
              <a:rPr lang="zh-CN" altLang="en-US" sz="1400" b="1" dirty="0" smtClean="0">
                <a:latin typeface="+mj-ea"/>
                <a:ea typeface="+mj-ea"/>
              </a:rPr>
              <a:t>的区别，及如何使用</a:t>
            </a:r>
            <a:endParaRPr lang="zh-CN" altLang="en-US" sz="1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800976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83768"/>
            <a:ext cx="69723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0" y="3707904"/>
            <a:ext cx="6165304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latin typeface="+mj-ea"/>
                <a:ea typeface="+mj-ea"/>
              </a:rPr>
              <a:t>如何确保前端发出的请求是规定好的</a:t>
            </a:r>
            <a:r>
              <a:rPr lang="en-US" altLang="zh-CN" sz="1400" b="1" dirty="0" smtClean="0">
                <a:latin typeface="+mj-ea"/>
                <a:ea typeface="+mj-ea"/>
              </a:rPr>
              <a:t>get</a:t>
            </a:r>
            <a:r>
              <a:rPr lang="zh-CN" altLang="en-US" sz="1400" b="1" dirty="0" smtClean="0">
                <a:latin typeface="+mj-ea"/>
                <a:ea typeface="+mj-ea"/>
              </a:rPr>
              <a:t>或</a:t>
            </a:r>
            <a:r>
              <a:rPr lang="en-US" altLang="zh-CN" sz="1400" b="1" dirty="0" smtClean="0">
                <a:latin typeface="+mj-ea"/>
                <a:ea typeface="+mj-ea"/>
              </a:rPr>
              <a:t>post</a:t>
            </a:r>
            <a:r>
              <a:rPr lang="zh-CN" altLang="en-US" sz="1400" b="1" dirty="0" smtClean="0">
                <a:latin typeface="+mj-ea"/>
                <a:ea typeface="+mj-ea"/>
              </a:rPr>
              <a:t>方法</a:t>
            </a:r>
            <a:r>
              <a:rPr lang="en-US" altLang="zh-CN" sz="1400" b="1" dirty="0" smtClean="0">
                <a:latin typeface="+mj-ea"/>
                <a:ea typeface="+mj-ea"/>
              </a:rPr>
              <a:t>?</a:t>
            </a:r>
            <a:r>
              <a:rPr lang="zh-CN" altLang="en-US" sz="1400" b="1" dirty="0" smtClean="0">
                <a:latin typeface="+mj-ea"/>
                <a:ea typeface="+mj-ea"/>
              </a:rPr>
              <a:t>代码范例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83013"/>
            <a:ext cx="46291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455221"/>
            <a:ext cx="49244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 8"/>
          <p:cNvSpPr/>
          <p:nvPr/>
        </p:nvSpPr>
        <p:spPr>
          <a:xfrm>
            <a:off x="6524" y="4144144"/>
            <a:ext cx="3888432" cy="360040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>
              <a:buFont typeface="+mj-lt"/>
              <a:buAutoNum type="arabicPeriod"/>
            </a:pP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登录系统时要求是发送的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post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请求，代码范例</a:t>
            </a:r>
            <a:endParaRPr lang="en-US" altLang="zh-CN" sz="1200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5145" y="7092280"/>
            <a:ext cx="21328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注意此处</a:t>
            </a:r>
            <a:r>
              <a:rPr lang="en-US" altLang="zh-CN" sz="1300" b="1" dirty="0" err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ServletRequest</a:t>
            </a:r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需向下转型</a:t>
            </a:r>
            <a:r>
              <a:rPr lang="en-US" altLang="zh-CN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en-US" altLang="zh-CN" sz="1300" b="1" dirty="0" err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getMethod</a:t>
            </a:r>
            <a:r>
              <a:rPr lang="en-US" altLang="zh-CN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()</a:t>
            </a:r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方法子类特有</a:t>
            </a:r>
            <a:endParaRPr lang="zh-CN" altLang="en-US" sz="13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496"/>
            <a:ext cx="52863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67744"/>
            <a:ext cx="45529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0" y="1835696"/>
            <a:ext cx="3888432" cy="360040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/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2. 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退出系统时要求是发送的是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get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请求，代码范例</a:t>
            </a:r>
            <a:endParaRPr lang="en-US" altLang="zh-CN" sz="1200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779912"/>
            <a:ext cx="58483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8244408"/>
            <a:ext cx="69723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17138"/>
          <a:stretch>
            <a:fillRect/>
          </a:stretch>
        </p:blipFill>
        <p:spPr bwMode="auto">
          <a:xfrm>
            <a:off x="0" y="646559"/>
            <a:ext cx="6210300" cy="313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/>
          <a:srcRect b="53586"/>
          <a:stretch>
            <a:fillRect/>
          </a:stretch>
        </p:blipFill>
        <p:spPr bwMode="auto">
          <a:xfrm>
            <a:off x="19050" y="3622179"/>
            <a:ext cx="6389687" cy="123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0" y="31304"/>
            <a:ext cx="6741368" cy="50824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latin typeface="+mj-ea"/>
                <a:ea typeface="+mj-ea"/>
              </a:rPr>
              <a:t>把上页的</a:t>
            </a:r>
            <a:r>
              <a:rPr lang="en-US" altLang="zh-CN" sz="1400" b="1" dirty="0" smtClean="0">
                <a:latin typeface="+mj-ea"/>
                <a:ea typeface="+mj-ea"/>
              </a:rPr>
              <a:t>Login</a:t>
            </a:r>
            <a:r>
              <a:rPr lang="zh-CN" altLang="en-US" sz="1400" b="1" dirty="0" smtClean="0">
                <a:latin typeface="+mj-ea"/>
                <a:ea typeface="+mj-ea"/>
              </a:rPr>
              <a:t>和</a:t>
            </a:r>
            <a:r>
              <a:rPr lang="en-US" altLang="zh-CN" sz="1400" b="1" dirty="0" smtClean="0">
                <a:latin typeface="+mj-ea"/>
                <a:ea typeface="+mj-ea"/>
              </a:rPr>
              <a:t>Logout</a:t>
            </a:r>
            <a:r>
              <a:rPr lang="zh-CN" altLang="en-US" sz="1400" b="1" dirty="0" smtClean="0">
                <a:latin typeface="+mj-ea"/>
                <a:ea typeface="+mj-ea"/>
              </a:rPr>
              <a:t>类简化，只写一个父类</a:t>
            </a:r>
            <a:r>
              <a:rPr lang="en-US" altLang="zh-CN" sz="1400" b="1" dirty="0" err="1" smtClean="0">
                <a:latin typeface="+mj-ea"/>
                <a:ea typeface="+mj-ea"/>
              </a:rPr>
              <a:t>HttpServlet</a:t>
            </a:r>
            <a:r>
              <a:rPr lang="zh-CN" altLang="en-US" sz="1400" b="1" dirty="0" smtClean="0">
                <a:latin typeface="+mj-ea"/>
                <a:ea typeface="+mj-ea"/>
              </a:rPr>
              <a:t>，然后再写类继承，代码简洁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632" y="8143800"/>
            <a:ext cx="60674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40" y="6012160"/>
            <a:ext cx="7115176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9525" y="4840982"/>
            <a:ext cx="61436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 8"/>
          <p:cNvSpPr/>
          <p:nvPr/>
        </p:nvSpPr>
        <p:spPr>
          <a:xfrm>
            <a:off x="3501008" y="2699792"/>
            <a:ext cx="3024336" cy="360040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/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结合个人笔记本上分析总结看</a:t>
            </a:r>
            <a:endParaRPr lang="en-US" altLang="zh-CN" sz="1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9612560"/>
            <a:ext cx="57245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7544"/>
            <a:ext cx="5095875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31304"/>
            <a:ext cx="2636912" cy="3642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latin typeface="+mj-ea"/>
                <a:ea typeface="+mj-ea"/>
              </a:rPr>
              <a:t>模板方法设计模式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070373" y="2402235"/>
            <a:ext cx="3024336" cy="297557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/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模板，即父类</a:t>
            </a:r>
            <a:endParaRPr lang="en-US" altLang="zh-CN" sz="1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16016"/>
            <a:ext cx="38100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3016" y="5868144"/>
            <a:ext cx="356235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56" y="505594"/>
            <a:ext cx="5715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48794"/>
            <a:ext cx="402907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0" y="31304"/>
            <a:ext cx="2636912" cy="3642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latin typeface="+mj-ea"/>
                <a:ea typeface="+mj-ea"/>
              </a:rPr>
              <a:t>模板方法设计模式总结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499992"/>
            <a:ext cx="53530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6"/>
          <p:cNvSpPr/>
          <p:nvPr/>
        </p:nvSpPr>
        <p:spPr>
          <a:xfrm>
            <a:off x="0" y="4067944"/>
            <a:ext cx="3717032" cy="3642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err="1" smtClean="0">
                <a:latin typeface="+mj-ea"/>
                <a:ea typeface="+mj-ea"/>
              </a:rPr>
              <a:t>HttpRequest</a:t>
            </a:r>
            <a:r>
              <a:rPr lang="zh-CN" altLang="en-US" sz="1400" b="1" dirty="0" smtClean="0">
                <a:latin typeface="+mj-ea"/>
                <a:ea typeface="+mj-ea"/>
              </a:rPr>
              <a:t>概述</a:t>
            </a:r>
            <a:r>
              <a:rPr lang="en-US" altLang="zh-CN" sz="1400" b="1" dirty="0" smtClean="0">
                <a:latin typeface="+mj-ea"/>
                <a:ea typeface="+mj-ea"/>
              </a:rPr>
              <a:t>,</a:t>
            </a:r>
            <a:r>
              <a:rPr lang="zh-CN" altLang="en-US" sz="1400" b="1" dirty="0" smtClean="0">
                <a:latin typeface="+mj-ea"/>
                <a:ea typeface="+mj-ea"/>
              </a:rPr>
              <a:t>以代码范例</a:t>
            </a:r>
            <a:r>
              <a:rPr lang="en-US" altLang="zh-CN" sz="1400" b="1" dirty="0" smtClean="0">
                <a:latin typeface="+mj-ea"/>
                <a:ea typeface="+mj-ea"/>
              </a:rPr>
              <a:t>,</a:t>
            </a:r>
            <a:r>
              <a:rPr lang="zh-CN" altLang="en-US" sz="1400" b="1" dirty="0" smtClean="0">
                <a:latin typeface="+mj-ea"/>
                <a:ea typeface="+mj-ea"/>
              </a:rPr>
              <a:t>代码在下页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732240"/>
            <a:ext cx="56102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7549852"/>
            <a:ext cx="8943976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5536"/>
            <a:ext cx="63436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0"/>
            <a:ext cx="3024336" cy="297557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/>
            <a:r>
              <a:rPr lang="en-US" altLang="zh-CN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1,web.xml</a:t>
            </a:r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文件配置</a:t>
            </a:r>
            <a:endParaRPr lang="en-US" altLang="zh-CN" sz="1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71800"/>
            <a:ext cx="55340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0" y="2411760"/>
            <a:ext cx="1844824" cy="297557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/>
            <a:r>
              <a:rPr lang="en-US" altLang="zh-CN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html</a:t>
            </a:r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表单设置</a:t>
            </a:r>
            <a:endParaRPr lang="en-US" altLang="zh-CN" sz="1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83968"/>
            <a:ext cx="70675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6"/>
          <p:cNvSpPr/>
          <p:nvPr/>
        </p:nvSpPr>
        <p:spPr>
          <a:xfrm>
            <a:off x="0" y="3923928"/>
            <a:ext cx="1844824" cy="297557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/>
            <a:r>
              <a:rPr lang="en-US" altLang="zh-CN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3,Java</a:t>
            </a:r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代码范例</a:t>
            </a:r>
            <a:endParaRPr lang="en-US" altLang="zh-CN" sz="1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7266012"/>
            <a:ext cx="52578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57192" y="8244408"/>
            <a:ext cx="48577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95536"/>
            <a:ext cx="688517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0"/>
            <a:ext cx="3717032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dirty="0" smtClean="0">
                <a:latin typeface="+mj-ea"/>
                <a:ea typeface="+mj-ea"/>
              </a:rPr>
              <a:t>静态资源文件和动态资源文件的概念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0" y="4139952"/>
            <a:ext cx="6741368" cy="504056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例，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java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类是动态资源文件，它们不能在浏览器上运行，只能由服务器上的</a:t>
            </a:r>
            <a:r>
              <a:rPr lang="en-US" altLang="zh-CN" sz="1400" dirty="0" err="1" smtClean="0">
                <a:latin typeface="楷体" pitchFamily="49" charset="-122"/>
                <a:ea typeface="楷体" pitchFamily="49" charset="-122"/>
              </a:rPr>
              <a:t>jvm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进行编译，并运行</a:t>
            </a:r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220072"/>
            <a:ext cx="6857999" cy="24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0" y="4788024"/>
            <a:ext cx="3717032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dirty="0" smtClean="0">
                <a:latin typeface="+mj-ea"/>
                <a:ea typeface="+mj-ea"/>
              </a:rPr>
              <a:t>互联网通信流程</a:t>
            </a:r>
            <a:endParaRPr lang="zh-CN" altLang="en-US" sz="1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578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71600"/>
            <a:ext cx="54292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99792"/>
            <a:ext cx="50196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6"/>
          <p:cNvSpPr/>
          <p:nvPr/>
        </p:nvSpPr>
        <p:spPr>
          <a:xfrm>
            <a:off x="0" y="3635896"/>
            <a:ext cx="3717032" cy="3642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err="1" smtClean="0">
                <a:latin typeface="+mj-ea"/>
                <a:ea typeface="+mj-ea"/>
              </a:rPr>
              <a:t>HttpRequest</a:t>
            </a:r>
            <a:r>
              <a:rPr lang="zh-CN" altLang="en-US" sz="1400" b="1" dirty="0" smtClean="0">
                <a:latin typeface="+mj-ea"/>
                <a:ea typeface="+mj-ea"/>
              </a:rPr>
              <a:t>其他常用方法，及代码范例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8028384"/>
            <a:ext cx="493395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067944"/>
            <a:ext cx="608647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3296" y="5652120"/>
            <a:ext cx="60674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1560"/>
            <a:ext cx="60293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107504"/>
            <a:ext cx="3717032" cy="3642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latin typeface="+mj-ea"/>
                <a:ea typeface="+mj-ea"/>
              </a:rPr>
              <a:t>一次请求对应一个</a:t>
            </a:r>
            <a:r>
              <a:rPr lang="en-US" altLang="zh-CN" sz="1400" b="1" dirty="0" err="1" smtClean="0">
                <a:latin typeface="+mj-ea"/>
                <a:ea typeface="+mj-ea"/>
              </a:rPr>
              <a:t>HttpRequest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50" y="2933700"/>
            <a:ext cx="61341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156176"/>
            <a:ext cx="596265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933056" y="4283968"/>
            <a:ext cx="1584176" cy="10926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中调用转发器，可转向</a:t>
            </a:r>
            <a:r>
              <a:rPr lang="en-US" altLang="zh-CN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B,</a:t>
            </a:r>
            <a:r>
              <a:rPr lang="zh-CN" altLang="en-US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转发还是一次请求，只是点</a:t>
            </a:r>
            <a:r>
              <a:rPr lang="en-US" altLang="zh-CN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时转向了</a:t>
            </a:r>
            <a:r>
              <a:rPr lang="en-US" altLang="zh-CN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B,</a:t>
            </a:r>
            <a:r>
              <a:rPr lang="zh-CN" altLang="en-US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但是点</a:t>
            </a:r>
            <a:r>
              <a:rPr lang="en-US" altLang="zh-CN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B</a:t>
            </a:r>
            <a:r>
              <a:rPr lang="zh-CN" altLang="en-US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时还是</a:t>
            </a:r>
            <a:r>
              <a:rPr lang="en-US" altLang="zh-CN" sz="13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null</a:t>
            </a:r>
            <a:endParaRPr lang="zh-CN" altLang="en-US" sz="13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9040" y="3131840"/>
            <a:ext cx="578167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723063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03848"/>
            <a:ext cx="448627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96136"/>
            <a:ext cx="44958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724128"/>
            <a:ext cx="4933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" y="456878"/>
            <a:ext cx="6675437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55687"/>
            <a:ext cx="2060848" cy="3642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latin typeface="+mj-ea"/>
                <a:ea typeface="+mj-ea"/>
              </a:rPr>
              <a:t>如何解决显示乱码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339752"/>
            <a:ext cx="52959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340768" y="3419872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&lt;meta </a:t>
            </a:r>
            <a:r>
              <a:rPr lang="en-US" altLang="zh-CN" sz="1200" dirty="0" err="1" smtClean="0"/>
              <a:t>chaset</a:t>
            </a:r>
            <a:r>
              <a:rPr lang="en-US" altLang="zh-CN" sz="1200" dirty="0" smtClean="0"/>
              <a:t>=“UTF-8”&gt;</a:t>
            </a:r>
            <a:r>
              <a:rPr lang="zh-CN" altLang="en-US" sz="1200" dirty="0" smtClean="0"/>
              <a:t>这样写也可以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两种写法</a:t>
            </a:r>
            <a:endParaRPr lang="zh-CN" altLang="en-US" sz="12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635896"/>
            <a:ext cx="64182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8100392"/>
            <a:ext cx="56483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圆角矩形 14"/>
          <p:cNvSpPr/>
          <p:nvPr/>
        </p:nvSpPr>
        <p:spPr>
          <a:xfrm>
            <a:off x="45764" y="7380312"/>
            <a:ext cx="3743275" cy="288032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+mj-ea"/>
                <a:ea typeface="+mj-ea"/>
              </a:rPr>
              <a:t>Tomcat</a:t>
            </a:r>
            <a:r>
              <a:rPr lang="zh-CN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的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+mj-ea"/>
                <a:ea typeface="+mj-ea"/>
              </a:rPr>
              <a:t>server.xml</a:t>
            </a:r>
            <a:r>
              <a:rPr lang="zh-CN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相关配置，引申知识点</a:t>
            </a:r>
            <a:endParaRPr lang="zh-CN" altLang="en-US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149080" y="6876256"/>
            <a:ext cx="1844824" cy="297557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/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代码在下页</a:t>
            </a:r>
            <a:endParaRPr lang="en-US" altLang="zh-CN" sz="1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149080" y="6516216"/>
            <a:ext cx="1844824" cy="297557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/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配置文件的路径</a:t>
            </a:r>
            <a:endParaRPr lang="en-US" altLang="zh-CN" sz="1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0" y="7812360"/>
            <a:ext cx="1844824" cy="29755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帮助文档路径</a:t>
            </a:r>
            <a:endParaRPr lang="en-US" altLang="zh-CN" sz="1400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3" name="右箭头 12"/>
          <p:cNvSpPr/>
          <p:nvPr/>
        </p:nvSpPr>
        <p:spPr>
          <a:xfrm rot="19284695">
            <a:off x="994539" y="6970489"/>
            <a:ext cx="764468" cy="81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3528"/>
            <a:ext cx="7400926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3" cstate="print"/>
          <a:srcRect l="2611"/>
          <a:stretch>
            <a:fillRect/>
          </a:stretch>
        </p:blipFill>
        <p:spPr bwMode="auto">
          <a:xfrm>
            <a:off x="260648" y="2987824"/>
            <a:ext cx="6168727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2332" y="50354"/>
            <a:ext cx="6336704" cy="297557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/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解决乱码的代码范例</a:t>
            </a:r>
            <a:r>
              <a:rPr lang="en-US" altLang="zh-CN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代码不全，没有</a:t>
            </a:r>
            <a:r>
              <a:rPr lang="en-US" altLang="zh-CN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get</a:t>
            </a:r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相关代码，需查看老杜课堂源码文件</a:t>
            </a:r>
            <a:endParaRPr lang="en-US" altLang="zh-CN" sz="1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84129"/>
            <a:ext cx="763905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7856537"/>
            <a:ext cx="63801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0" y="3779912"/>
            <a:ext cx="4005064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err="1" smtClean="0">
                <a:latin typeface="+mj-ea"/>
                <a:ea typeface="+mj-ea"/>
              </a:rPr>
              <a:t>Servlet</a:t>
            </a:r>
            <a:r>
              <a:rPr lang="zh-CN" altLang="en-US" sz="1400" b="1" dirty="0" smtClean="0">
                <a:latin typeface="+mj-ea"/>
                <a:ea typeface="+mj-ea"/>
              </a:rPr>
              <a:t>线程安全问题</a:t>
            </a:r>
            <a:r>
              <a:rPr lang="en-US" altLang="zh-CN" sz="1400" b="1" dirty="0" smtClean="0">
                <a:latin typeface="+mj-ea"/>
                <a:ea typeface="+mj-ea"/>
              </a:rPr>
              <a:t>,</a:t>
            </a:r>
            <a:r>
              <a:rPr lang="zh-CN" altLang="en-US" sz="1400" b="1" dirty="0" smtClean="0">
                <a:latin typeface="+mj-ea"/>
                <a:ea typeface="+mj-ea"/>
              </a:rPr>
              <a:t>及代码范例</a:t>
            </a:r>
            <a:endParaRPr lang="zh-CN" altLang="en-US" sz="1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1593"/>
            <a:ext cx="60960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107504"/>
            <a:ext cx="5949280" cy="297557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/>
            <a:r>
              <a:rPr lang="zh-CN" altLang="en-US" sz="1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代码范例，优先选用使用局部变量的方法解决线程安全的问题</a:t>
            </a:r>
            <a:endParaRPr lang="en-US" altLang="zh-CN" sz="1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27984"/>
            <a:ext cx="51435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16216"/>
            <a:ext cx="6542087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6"/>
          <p:cNvSpPr/>
          <p:nvPr/>
        </p:nvSpPr>
        <p:spPr>
          <a:xfrm>
            <a:off x="4077072" y="2483768"/>
            <a:ext cx="2952328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使用两个浏览器，同时访问这个网址，进行注册，可发现线程安全问题</a:t>
            </a:r>
            <a:endParaRPr lang="en-US" altLang="zh-CN" sz="13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l="2369" t="4177"/>
          <a:stretch>
            <a:fillRect/>
          </a:stretch>
        </p:blipFill>
        <p:spPr bwMode="auto">
          <a:xfrm>
            <a:off x="0" y="8028384"/>
            <a:ext cx="7774260" cy="165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圆角矩形 9"/>
          <p:cNvSpPr/>
          <p:nvPr/>
        </p:nvSpPr>
        <p:spPr>
          <a:xfrm>
            <a:off x="1268760" y="8964488"/>
            <a:ext cx="2952328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3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这边有可能出现</a:t>
            </a:r>
            <a:r>
              <a:rPr lang="en-US" altLang="zh-CN" sz="13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zhangsan</a:t>
            </a:r>
            <a:r>
              <a:rPr lang="zh-CN" altLang="en-US" sz="13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注册成功提示</a:t>
            </a:r>
            <a:r>
              <a:rPr lang="en-US" altLang="zh-CN" sz="13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3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出现线程安全问题</a:t>
            </a:r>
            <a:endParaRPr lang="en-US" altLang="zh-CN" sz="1300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520"/>
            <a:ext cx="6761163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35896"/>
            <a:ext cx="6561137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3905672" y="3995936"/>
            <a:ext cx="2952328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但是从</a:t>
            </a:r>
            <a:r>
              <a:rPr lang="en-US" altLang="zh-CN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重定向大</a:t>
            </a:r>
            <a:r>
              <a:rPr lang="en-US" altLang="zh-CN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B</a:t>
            </a:r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后，</a:t>
            </a:r>
            <a:r>
              <a:rPr lang="en-US" altLang="zh-CN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B </a:t>
            </a:r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的输出结果还是</a:t>
            </a:r>
            <a:r>
              <a:rPr lang="en-US" altLang="zh-CN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null</a:t>
            </a:r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，因为</a:t>
            </a:r>
            <a:r>
              <a:rPr lang="en-US" altLang="zh-CN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redirect</a:t>
            </a:r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重定向是两次请求，</a:t>
            </a:r>
            <a:r>
              <a:rPr lang="en-US" altLang="zh-CN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B</a:t>
            </a:r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无法获取</a:t>
            </a:r>
            <a:r>
              <a:rPr lang="en-US" altLang="zh-CN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内的属性</a:t>
            </a:r>
            <a:endParaRPr lang="en-US" altLang="zh-CN" sz="13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996952" y="3203848"/>
            <a:ext cx="864096" cy="16561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3905672" y="4788024"/>
            <a:ext cx="2952328" cy="5040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路径要加项目根路径，与转发不同，要注意</a:t>
            </a:r>
            <a:endParaRPr lang="en-US" altLang="zh-CN" sz="13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520"/>
            <a:ext cx="59245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41576"/>
            <a:ext cx="65897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5536"/>
            <a:ext cx="6580187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0"/>
            <a:ext cx="4005064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smtClean="0">
                <a:latin typeface="+mj-ea"/>
                <a:ea typeface="+mj-ea"/>
              </a:rPr>
              <a:t>Cookie</a:t>
            </a:r>
            <a:r>
              <a:rPr lang="zh-CN" altLang="en-US" sz="1400" b="1" dirty="0" smtClean="0">
                <a:latin typeface="+mj-ea"/>
                <a:ea typeface="+mj-ea"/>
              </a:rPr>
              <a:t>的</a:t>
            </a:r>
            <a:r>
              <a:rPr lang="zh-CN" altLang="en-US" sz="1400" b="1" smtClean="0">
                <a:latin typeface="+mj-ea"/>
                <a:ea typeface="+mj-ea"/>
              </a:rPr>
              <a:t>含义及其用法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78474"/>
            <a:ext cx="50292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010722"/>
            <a:ext cx="501967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0" y="4427984"/>
            <a:ext cx="4005064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smtClean="0">
                <a:latin typeface="+mj-ea"/>
                <a:ea typeface="+mj-ea"/>
              </a:rPr>
              <a:t>&lt;</a:t>
            </a:r>
            <a:r>
              <a:rPr lang="en-US" altLang="zh-CN" sz="1400" b="1" dirty="0" err="1" smtClean="0">
                <a:latin typeface="+mj-ea"/>
                <a:ea typeface="+mj-ea"/>
              </a:rPr>
              <a:t>url</a:t>
            </a:r>
            <a:r>
              <a:rPr lang="en-US" altLang="zh-CN" sz="1400" b="1" dirty="0" smtClean="0">
                <a:latin typeface="+mj-ea"/>
                <a:ea typeface="+mj-ea"/>
              </a:rPr>
              <a:t>-pattern&gt;</a:t>
            </a:r>
            <a:r>
              <a:rPr lang="zh-CN" altLang="en-US" sz="1400" b="1" dirty="0" smtClean="0">
                <a:latin typeface="+mj-ea"/>
                <a:ea typeface="+mj-ea"/>
              </a:rPr>
              <a:t>的编写方式</a:t>
            </a:r>
            <a:endParaRPr lang="zh-CN" altLang="en-US" sz="1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0" y="35496"/>
            <a:ext cx="3573016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smtClean="0">
                <a:latin typeface="+mj-ea"/>
                <a:ea typeface="+mj-ea"/>
              </a:rPr>
              <a:t>session</a:t>
            </a:r>
            <a:r>
              <a:rPr lang="zh-CN" altLang="en-US" sz="1400" b="1" dirty="0" smtClean="0">
                <a:latin typeface="+mj-ea"/>
                <a:ea typeface="+mj-ea"/>
              </a:rPr>
              <a:t>相关知识</a:t>
            </a:r>
            <a:r>
              <a:rPr lang="zh-CN" altLang="en-US" sz="1400" b="1" dirty="0" smtClean="0">
                <a:latin typeface="+mj-ea"/>
                <a:ea typeface="+mj-ea"/>
              </a:rPr>
              <a:t>点</a:t>
            </a:r>
            <a:r>
              <a:rPr lang="en-US" altLang="zh-CN" sz="1400" b="1" dirty="0" smtClean="0">
                <a:latin typeface="+mj-ea"/>
                <a:ea typeface="+mj-ea"/>
              </a:rPr>
              <a:t>,</a:t>
            </a:r>
            <a:r>
              <a:rPr lang="zh-CN" altLang="en-US" sz="1400" b="1" dirty="0" smtClean="0">
                <a:latin typeface="+mj-ea"/>
                <a:ea typeface="+mj-ea"/>
              </a:rPr>
              <a:t>及</a:t>
            </a:r>
            <a:r>
              <a:rPr lang="en-US" altLang="zh-CN" sz="1400" b="1" dirty="0" smtClean="0">
                <a:latin typeface="+mj-ea"/>
                <a:ea typeface="+mj-ea"/>
              </a:rPr>
              <a:t>session</a:t>
            </a:r>
            <a:r>
              <a:rPr lang="zh-CN" altLang="en-US" sz="1400" b="1" dirty="0" smtClean="0">
                <a:latin typeface="+mj-ea"/>
                <a:ea typeface="+mj-ea"/>
              </a:rPr>
              <a:t>实现原理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5536"/>
            <a:ext cx="71913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t="32379"/>
          <a:stretch>
            <a:fillRect/>
          </a:stretch>
        </p:blipFill>
        <p:spPr bwMode="auto">
          <a:xfrm>
            <a:off x="0" y="2483768"/>
            <a:ext cx="8524876" cy="1758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7384" y="8892480"/>
            <a:ext cx="50482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211960"/>
            <a:ext cx="93726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 8"/>
          <p:cNvSpPr/>
          <p:nvPr/>
        </p:nvSpPr>
        <p:spPr>
          <a:xfrm>
            <a:off x="-27384" y="8604448"/>
            <a:ext cx="4509120" cy="288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设置</a:t>
            </a:r>
            <a:r>
              <a:rPr lang="en-US" altLang="zh-CN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session</a:t>
            </a:r>
            <a:r>
              <a:rPr lang="zh-CN" altLang="en-US" sz="13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在服务器中保存时间，超时机制</a:t>
            </a:r>
            <a:endParaRPr lang="en-US" altLang="zh-CN" sz="13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7308304"/>
            <a:ext cx="85534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395536"/>
            <a:ext cx="6792245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0"/>
            <a:ext cx="3717032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smtClean="0">
                <a:latin typeface="+mj-ea"/>
                <a:ea typeface="+mj-ea"/>
              </a:rPr>
              <a:t>开发人员在互联网通信中的作用</a:t>
            </a:r>
            <a:endParaRPr lang="zh-CN" altLang="en-US" sz="1400" dirty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03848"/>
            <a:ext cx="6858000" cy="233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6012160"/>
            <a:ext cx="4005064" cy="147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0" y="5652120"/>
            <a:ext cx="6525344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dirty="0" smtClean="0">
                <a:latin typeface="+mj-ea"/>
                <a:ea typeface="+mj-ea"/>
              </a:rPr>
              <a:t>创建</a:t>
            </a:r>
            <a:r>
              <a:rPr lang="en-US" altLang="zh-CN" sz="1400" dirty="0" smtClean="0">
                <a:latin typeface="+mj-ea"/>
                <a:ea typeface="+mj-ea"/>
              </a:rPr>
              <a:t>Tomcat</a:t>
            </a:r>
            <a:r>
              <a:rPr lang="zh-CN" altLang="en-US" sz="1400" dirty="0" smtClean="0">
                <a:latin typeface="+mj-ea"/>
                <a:ea typeface="+mj-ea"/>
              </a:rPr>
              <a:t>中后端控制文件，</a:t>
            </a:r>
            <a:endParaRPr lang="zh-CN" altLang="en-US" sz="1400" dirty="0">
              <a:latin typeface="+mj-ea"/>
              <a:ea typeface="+mj-ea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7448550"/>
            <a:ext cx="4675562" cy="1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圆角矩形 7"/>
          <p:cNvSpPr/>
          <p:nvPr/>
        </p:nvSpPr>
        <p:spPr>
          <a:xfrm>
            <a:off x="3257600" y="6732240"/>
            <a:ext cx="3600400" cy="1008112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二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WEB-INFO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必须有以下文件，名字必须严格按照此写法，这是规定好的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classes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文件夹里放字节码文件，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lib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里放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jar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包</a:t>
            </a:r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57600" y="5940152"/>
            <a:ext cx="3600400" cy="792088"/>
          </a:xfrm>
          <a:prstGeom prst="round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一，必须有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WEB-INFO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且全部大写，中间必须加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”-”,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其他的</a:t>
            </a:r>
            <a:r>
              <a:rPr lang="en-US" altLang="zh-CN" sz="1400" dirty="0" err="1" smtClean="0">
                <a:latin typeface="楷体" pitchFamily="49" charset="-122"/>
                <a:ea typeface="楷体" pitchFamily="49" charset="-122"/>
              </a:rPr>
              <a:t>css,html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等等，不是必须要写的</a:t>
            </a:r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5438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16" y="846634"/>
            <a:ext cx="62484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 b="35928"/>
          <a:stretch>
            <a:fillRect/>
          </a:stretch>
        </p:blipFill>
        <p:spPr bwMode="auto">
          <a:xfrm>
            <a:off x="38100" y="3468638"/>
            <a:ext cx="6210300" cy="67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 t="42711"/>
          <a:stretch>
            <a:fillRect/>
          </a:stretch>
        </p:blipFill>
        <p:spPr bwMode="auto">
          <a:xfrm>
            <a:off x="0" y="4139952"/>
            <a:ext cx="7143750" cy="965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13" y="5436096"/>
            <a:ext cx="6846887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圆角矩形 7"/>
          <p:cNvSpPr/>
          <p:nvPr/>
        </p:nvSpPr>
        <p:spPr>
          <a:xfrm>
            <a:off x="0" y="5148064"/>
            <a:ext cx="6237312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latin typeface="+mj-ea"/>
                <a:ea typeface="+mj-ea"/>
              </a:rPr>
              <a:t>调用</a:t>
            </a:r>
            <a:r>
              <a:rPr lang="en-US" altLang="zh-CN" sz="1400" b="1" dirty="0" err="1" smtClean="0">
                <a:latin typeface="+mj-ea"/>
                <a:ea typeface="+mj-ea"/>
              </a:rPr>
              <a:t>HttpSession</a:t>
            </a:r>
            <a:r>
              <a:rPr lang="zh-CN" altLang="en-US" sz="1400" b="1" dirty="0" smtClean="0">
                <a:latin typeface="+mj-ea"/>
                <a:ea typeface="+mj-ea"/>
              </a:rPr>
              <a:t>中的</a:t>
            </a:r>
            <a:r>
              <a:rPr lang="en-US" altLang="zh-CN" sz="1400" b="1" dirty="0" smtClean="0">
                <a:latin typeface="+mj-ea"/>
                <a:ea typeface="+mj-ea"/>
              </a:rPr>
              <a:t>invalidate()</a:t>
            </a:r>
            <a:r>
              <a:rPr lang="zh-CN" altLang="en-US" sz="1400" b="1" dirty="0" smtClean="0">
                <a:latin typeface="+mj-ea"/>
                <a:ea typeface="+mj-ea"/>
              </a:rPr>
              <a:t>方法，销毁</a:t>
            </a:r>
            <a:r>
              <a:rPr lang="en-US" altLang="zh-CN" sz="1400" b="1" dirty="0" smtClean="0">
                <a:latin typeface="+mj-ea"/>
                <a:ea typeface="+mj-ea"/>
              </a:rPr>
              <a:t>session</a:t>
            </a:r>
            <a:r>
              <a:rPr lang="zh-CN" altLang="en-US" sz="1400" b="1" dirty="0" smtClean="0">
                <a:latin typeface="+mj-ea"/>
                <a:ea typeface="+mj-ea"/>
              </a:rPr>
              <a:t>对象的范例</a:t>
            </a:r>
            <a:endParaRPr lang="zh-CN" altLang="en-US" sz="1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92080"/>
            <a:ext cx="8063175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632" y="1547664"/>
            <a:ext cx="8086726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0" y="1331640"/>
            <a:ext cx="3573016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smtClean="0">
                <a:latin typeface="+mj-ea"/>
                <a:ea typeface="+mj-ea"/>
              </a:rPr>
              <a:t>session</a:t>
            </a:r>
            <a:r>
              <a:rPr lang="zh-CN" altLang="en-US" sz="1400" b="1" dirty="0" smtClean="0">
                <a:latin typeface="+mj-ea"/>
                <a:ea typeface="+mj-ea"/>
              </a:rPr>
              <a:t>图解</a:t>
            </a:r>
            <a:endParaRPr lang="zh-CN" altLang="en-US" sz="1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t="9903"/>
          <a:stretch>
            <a:fillRect/>
          </a:stretch>
        </p:blipFill>
        <p:spPr bwMode="auto">
          <a:xfrm>
            <a:off x="0" y="4860032"/>
            <a:ext cx="6863590" cy="1019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圆角矩形 1"/>
          <p:cNvSpPr/>
          <p:nvPr/>
        </p:nvSpPr>
        <p:spPr>
          <a:xfrm>
            <a:off x="0" y="-36512"/>
            <a:ext cx="6525344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dirty="0" smtClean="0">
                <a:latin typeface="+mj-ea"/>
                <a:ea typeface="+mj-ea"/>
              </a:rPr>
              <a:t>配置</a:t>
            </a:r>
            <a:r>
              <a:rPr lang="en-US" altLang="zh-CN" sz="1400" dirty="0" err="1" smtClean="0">
                <a:latin typeface="+mj-ea"/>
                <a:ea typeface="+mj-ea"/>
              </a:rPr>
              <a:t>JavaEE</a:t>
            </a:r>
            <a:r>
              <a:rPr lang="zh-CN" altLang="en-US" sz="1400" dirty="0" smtClean="0">
                <a:latin typeface="+mj-ea"/>
                <a:ea typeface="+mj-ea"/>
              </a:rPr>
              <a:t>环境，防止个人写</a:t>
            </a:r>
            <a:r>
              <a:rPr lang="en-US" altLang="zh-CN" sz="1400" dirty="0" smtClean="0">
                <a:latin typeface="+mj-ea"/>
                <a:ea typeface="+mj-ea"/>
              </a:rPr>
              <a:t>Java</a:t>
            </a:r>
            <a:r>
              <a:rPr lang="zh-CN" altLang="en-US" sz="1400" dirty="0" smtClean="0">
                <a:latin typeface="+mj-ea"/>
                <a:ea typeface="+mj-ea"/>
              </a:rPr>
              <a:t>程序时，导入类时找不到文件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0806" y="395536"/>
            <a:ext cx="6878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找到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Tomcat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中的</a:t>
            </a:r>
            <a:r>
              <a:rPr lang="en-US" altLang="zh-CN" sz="1400" dirty="0" err="1" smtClean="0">
                <a:latin typeface="楷体" pitchFamily="49" charset="-122"/>
                <a:ea typeface="楷体" pitchFamily="49" charset="-122"/>
              </a:rPr>
              <a:t>servlet-api.jar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路径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E:\Program Files\apache-tomcat-7.0.108\lib\servlet-api.jar</a:t>
            </a:r>
          </a:p>
          <a:p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把以上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Tomcat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路径中的</a:t>
            </a:r>
            <a:r>
              <a:rPr lang="en-US" altLang="zh-CN" sz="1400" dirty="0" err="1" smtClean="0">
                <a:latin typeface="楷体" pitchFamily="49" charset="-122"/>
                <a:ea typeface="楷体" pitchFamily="49" charset="-122"/>
              </a:rPr>
              <a:t>servlet-api.jar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包配置到</a:t>
            </a:r>
            <a:r>
              <a:rPr lang="en-US" altLang="zh-CN" sz="1400" dirty="0" err="1" smtClean="0">
                <a:latin typeface="楷体" pitchFamily="49" charset="-122"/>
                <a:ea typeface="楷体" pitchFamily="49" charset="-122"/>
              </a:rPr>
              <a:t>classpath</a:t>
            </a:r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环境变量当中即可</a:t>
            </a:r>
            <a:endParaRPr lang="en-US" altLang="zh-CN" sz="1400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400" dirty="0" smtClean="0">
                <a:latin typeface="楷体" pitchFamily="49" charset="-122"/>
                <a:ea typeface="楷体" pitchFamily="49" charset="-122"/>
              </a:rPr>
              <a:t>例</a:t>
            </a:r>
            <a:r>
              <a:rPr lang="en-US" altLang="zh-CN" sz="1400" dirty="0" smtClean="0">
                <a:latin typeface="楷体" pitchFamily="49" charset="-122"/>
                <a:ea typeface="楷体" pitchFamily="49" charset="-122"/>
              </a:rPr>
              <a:t>: </a:t>
            </a:r>
            <a:r>
              <a:rPr lang="en-US" altLang="zh-CN" sz="1400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CALSSPATH=E:\Program Files\apache-tomcat-7.0.108\lib\servlet-api.jar;</a:t>
            </a:r>
          </a:p>
          <a:p>
            <a:endParaRPr lang="zh-CN" altLang="en-US" sz="1400" dirty="0" smtClean="0">
              <a:latin typeface="楷体" pitchFamily="49" charset="-122"/>
              <a:ea typeface="楷体" pitchFamily="49" charset="-122"/>
            </a:endParaRPr>
          </a:p>
          <a:p>
            <a:endParaRPr lang="zh-CN" altLang="en-US" sz="14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b="20643"/>
          <a:stretch>
            <a:fillRect/>
          </a:stretch>
        </p:blipFill>
        <p:spPr bwMode="auto">
          <a:xfrm>
            <a:off x="0" y="1691680"/>
            <a:ext cx="666936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6"/>
          <p:cNvSpPr/>
          <p:nvPr/>
        </p:nvSpPr>
        <p:spPr>
          <a:xfrm>
            <a:off x="0" y="1331640"/>
            <a:ext cx="6525344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dirty="0" err="1" smtClean="0">
                <a:latin typeface="+mj-ea"/>
                <a:ea typeface="+mj-ea"/>
              </a:rPr>
              <a:t>Servlet</a:t>
            </a:r>
            <a:r>
              <a:rPr lang="zh-CN" altLang="en-US" sz="1400" dirty="0" smtClean="0">
                <a:latin typeface="+mj-ea"/>
                <a:ea typeface="+mj-ea"/>
              </a:rPr>
              <a:t>后台，</a:t>
            </a:r>
            <a:r>
              <a:rPr lang="en-US" altLang="zh-CN" sz="1400" dirty="0" err="1" smtClean="0">
                <a:latin typeface="+mj-ea"/>
                <a:ea typeface="+mj-ea"/>
              </a:rPr>
              <a:t>web.xml</a:t>
            </a:r>
            <a:r>
              <a:rPr lang="zh-CN" altLang="en-US" sz="1400" dirty="0" smtClean="0">
                <a:latin typeface="+mj-ea"/>
                <a:ea typeface="+mj-ea"/>
              </a:rPr>
              <a:t>文件配置标准格式</a:t>
            </a:r>
            <a:endParaRPr lang="zh-CN" altLang="en-US" sz="1400" dirty="0"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 b="27560"/>
          <a:stretch>
            <a:fillRect/>
          </a:stretch>
        </p:blipFill>
        <p:spPr bwMode="auto">
          <a:xfrm>
            <a:off x="1" y="3635896"/>
            <a:ext cx="685800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372200"/>
            <a:ext cx="40005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 8"/>
          <p:cNvSpPr/>
          <p:nvPr/>
        </p:nvSpPr>
        <p:spPr>
          <a:xfrm>
            <a:off x="0" y="6012160"/>
            <a:ext cx="2780928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dirty="0" err="1" smtClean="0">
                <a:latin typeface="+mj-ea"/>
                <a:ea typeface="+mj-ea"/>
              </a:rPr>
              <a:t>MyEclipse</a:t>
            </a:r>
            <a:r>
              <a:rPr lang="zh-CN" altLang="en-US" sz="1400" dirty="0" smtClean="0">
                <a:latin typeface="+mj-ea"/>
                <a:ea typeface="+mj-ea"/>
              </a:rPr>
              <a:t>里的名字含义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7112" y="7092280"/>
            <a:ext cx="20882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 err="1" smtClean="0">
                <a:latin typeface="楷体" pitchFamily="49" charset="-122"/>
                <a:ea typeface="楷体" pitchFamily="49" charset="-122"/>
              </a:rPr>
              <a:t>myEclipse</a:t>
            </a:r>
            <a:r>
              <a:rPr lang="zh-CN" altLang="en-US" sz="1300" dirty="0" smtClean="0">
                <a:latin typeface="楷体" pitchFamily="49" charset="-122"/>
                <a:ea typeface="楷体" pitchFamily="49" charset="-122"/>
              </a:rPr>
              <a:t>配置</a:t>
            </a:r>
            <a:r>
              <a:rPr lang="en-US" altLang="zh-CN" sz="1300" dirty="0" err="1" smtClean="0">
                <a:latin typeface="楷体" pitchFamily="49" charset="-122"/>
                <a:ea typeface="楷体" pitchFamily="49" charset="-122"/>
              </a:rPr>
              <a:t>MySql</a:t>
            </a:r>
            <a:r>
              <a:rPr lang="zh-CN" altLang="en-US" sz="1300" dirty="0" smtClean="0">
                <a:latin typeface="楷体" pitchFamily="49" charset="-122"/>
                <a:ea typeface="楷体" pitchFamily="49" charset="-122"/>
              </a:rPr>
              <a:t>数据库，直接把</a:t>
            </a:r>
            <a:r>
              <a:rPr lang="en-US" altLang="zh-CN" sz="1300" dirty="0" err="1" smtClean="0">
                <a:latin typeface="楷体" pitchFamily="49" charset="-122"/>
                <a:ea typeface="楷体" pitchFamily="49" charset="-122"/>
              </a:rPr>
              <a:t>mysql</a:t>
            </a:r>
            <a:r>
              <a:rPr lang="zh-CN" altLang="en-US" sz="1300" dirty="0" smtClean="0">
                <a:latin typeface="楷体" pitchFamily="49" charset="-122"/>
                <a:ea typeface="楷体" pitchFamily="49" charset="-122"/>
              </a:rPr>
              <a:t>源码包复制到项目的</a:t>
            </a:r>
            <a:r>
              <a:rPr lang="en-US" altLang="zh-CN" sz="1300" dirty="0" smtClean="0">
                <a:latin typeface="楷体" pitchFamily="49" charset="-122"/>
                <a:ea typeface="楷体" pitchFamily="49" charset="-122"/>
              </a:rPr>
              <a:t>WEB-INF/lib</a:t>
            </a:r>
            <a:r>
              <a:rPr lang="zh-CN" altLang="en-US" sz="1300" dirty="0" smtClean="0">
                <a:latin typeface="楷体" pitchFamily="49" charset="-122"/>
                <a:ea typeface="楷体" pitchFamily="49" charset="-122"/>
              </a:rPr>
              <a:t>目录里即可</a:t>
            </a:r>
            <a:endParaRPr lang="zh-CN" altLang="en-US" sz="1300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 cstate="print"/>
          <a:srcRect r="783"/>
          <a:stretch>
            <a:fillRect/>
          </a:stretch>
        </p:blipFill>
        <p:spPr bwMode="auto">
          <a:xfrm>
            <a:off x="-3001" y="6228184"/>
            <a:ext cx="686100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5536"/>
            <a:ext cx="6858000" cy="1582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0"/>
            <a:ext cx="2780928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dirty="0" err="1" smtClean="0">
                <a:latin typeface="+mj-ea"/>
                <a:ea typeface="+mj-ea"/>
              </a:rPr>
              <a:t>Servlet</a:t>
            </a:r>
            <a:r>
              <a:rPr lang="zh-CN" altLang="en-US" sz="1400" dirty="0" smtClean="0">
                <a:latin typeface="+mj-ea"/>
                <a:ea typeface="+mj-ea"/>
              </a:rPr>
              <a:t>对象的生命周期</a:t>
            </a:r>
            <a:endParaRPr lang="zh-CN" altLang="en-US" sz="1400" dirty="0">
              <a:latin typeface="+mj-ea"/>
              <a:ea typeface="+mj-ea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92" y="1979712"/>
            <a:ext cx="6886576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1" y="4067944"/>
            <a:ext cx="42576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25" y="5111105"/>
            <a:ext cx="6418263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圆角矩形 10"/>
          <p:cNvSpPr/>
          <p:nvPr/>
        </p:nvSpPr>
        <p:spPr>
          <a:xfrm>
            <a:off x="2636912" y="7596336"/>
            <a:ext cx="4005064" cy="57606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设置在</a:t>
            </a:r>
            <a:r>
              <a:rPr lang="en-US" altLang="zh-CN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web</a:t>
            </a:r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服务器启动阶段实例化</a:t>
            </a:r>
            <a:r>
              <a:rPr lang="en-US" altLang="zh-CN" sz="1200" b="1" dirty="0" err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Servlet</a:t>
            </a:r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对象</a:t>
            </a:r>
            <a:r>
              <a:rPr lang="en-US" altLang="zh-CN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,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本例是当多个对象同时存在时，</a:t>
            </a:r>
            <a:r>
              <a:rPr lang="en-US" altLang="zh-CN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&lt;load-on-startup&gt;</a:t>
            </a:r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中数越小，启动优先级越高</a:t>
            </a:r>
            <a:endParaRPr lang="zh-CN" altLang="en-US" sz="12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520"/>
            <a:ext cx="57150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0"/>
            <a:ext cx="3645024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err="1" smtClean="0">
                <a:latin typeface="+mj-ea"/>
                <a:ea typeface="+mj-ea"/>
              </a:rPr>
              <a:t>Servlet</a:t>
            </a:r>
            <a:r>
              <a:rPr lang="zh-CN" altLang="en-US" sz="1400" b="1" dirty="0" smtClean="0">
                <a:latin typeface="+mj-ea"/>
                <a:ea typeface="+mj-ea"/>
              </a:rPr>
              <a:t>对象实例化之后存储位置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212976" y="2195736"/>
            <a:ext cx="2808312" cy="36004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buFont typeface="Arial" pitchFamily="34" charset="0"/>
              <a:buChar char="•"/>
            </a:pPr>
            <a:r>
              <a:rPr lang="en-US" altLang="zh-CN" sz="1200" b="1" dirty="0" err="1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Servlet</a:t>
            </a:r>
            <a:r>
              <a:rPr lang="zh-CN" altLang="en-US" sz="12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对象实例化之前的存储位置</a:t>
            </a:r>
            <a:endParaRPr lang="zh-CN" altLang="en-US" sz="1200" b="1" dirty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56992" y="827584"/>
            <a:ext cx="2808312" cy="36004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buFont typeface="Arial" pitchFamily="34" charset="0"/>
              <a:buChar char="•"/>
            </a:pPr>
            <a:r>
              <a:rPr lang="en-US" altLang="zh-CN" sz="1200" b="1" dirty="0" err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Servlet</a:t>
            </a:r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对象实例化之后的存储位置</a:t>
            </a:r>
            <a:endParaRPr lang="zh-CN" altLang="en-US" sz="12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0" y="3203848"/>
            <a:ext cx="5589240" cy="86409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web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服务器加载时，首先解析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web.xml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；</a:t>
            </a:r>
            <a:endParaRPr lang="en-US" altLang="zh-CN" sz="1200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用户输入相关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url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路径后，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Servlet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对象会实例；</a:t>
            </a:r>
            <a:endParaRPr lang="en-US" altLang="zh-CN" sz="1200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系统会根据路径首先在实例化后的存储的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Map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集合里找；</a:t>
            </a:r>
            <a:endParaRPr lang="en-US" altLang="zh-CN" sz="1200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如果找不到，会在之前解析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web.xml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文件时预存的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Map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集合中找。</a:t>
            </a:r>
            <a:endParaRPr lang="en-US" altLang="zh-CN" sz="1200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CN" sz="1200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marL="228600" indent="-228600">
              <a:buFont typeface="+mj-lt"/>
              <a:buAutoNum type="arabicPeriod"/>
            </a:pP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0" y="4355976"/>
            <a:ext cx="3645024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err="1" smtClean="0">
                <a:latin typeface="+mj-ea"/>
                <a:ea typeface="+mj-ea"/>
              </a:rPr>
              <a:t>Servlet</a:t>
            </a:r>
            <a:r>
              <a:rPr lang="en-US" altLang="zh-CN" sz="1400" b="1" dirty="0" smtClean="0">
                <a:latin typeface="+mj-ea"/>
                <a:ea typeface="+mj-ea"/>
              </a:rPr>
              <a:t> </a:t>
            </a:r>
            <a:r>
              <a:rPr lang="en-US" altLang="zh-CN" sz="1400" b="1" dirty="0" err="1" smtClean="0">
                <a:latin typeface="+mj-ea"/>
                <a:ea typeface="+mj-ea"/>
              </a:rPr>
              <a:t>Config</a:t>
            </a:r>
            <a:r>
              <a:rPr lang="zh-CN" altLang="en-US" sz="1400" b="1" dirty="0" smtClean="0">
                <a:latin typeface="+mj-ea"/>
                <a:ea typeface="+mj-ea"/>
              </a:rPr>
              <a:t>接口分析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16017"/>
            <a:ext cx="6858000" cy="333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172400"/>
            <a:ext cx="8734426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" y="4194795"/>
            <a:ext cx="37909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9444"/>
            <a:ext cx="68675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0" y="35496"/>
            <a:ext cx="3645024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err="1" smtClean="0">
                <a:latin typeface="+mj-ea"/>
                <a:ea typeface="+mj-ea"/>
              </a:rPr>
              <a:t>Servlet</a:t>
            </a:r>
            <a:r>
              <a:rPr lang="en-US" altLang="zh-CN" sz="1400" b="1" dirty="0" smtClean="0">
                <a:latin typeface="+mj-ea"/>
                <a:ea typeface="+mj-ea"/>
              </a:rPr>
              <a:t> </a:t>
            </a:r>
            <a:r>
              <a:rPr lang="en-US" altLang="zh-CN" sz="1400" b="1" dirty="0" err="1" smtClean="0">
                <a:latin typeface="+mj-ea"/>
                <a:ea typeface="+mj-ea"/>
              </a:rPr>
              <a:t>Config</a:t>
            </a:r>
            <a:r>
              <a:rPr lang="zh-CN" altLang="en-US" sz="1400" b="1" dirty="0" smtClean="0">
                <a:latin typeface="+mj-ea"/>
                <a:ea typeface="+mj-ea"/>
              </a:rPr>
              <a:t>接口分析代码范例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835027" y="630610"/>
            <a:ext cx="3830141" cy="489198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这里程序员自定义个私有属性</a:t>
            </a:r>
            <a:r>
              <a:rPr lang="en-US" altLang="zh-CN" sz="1200" b="1" dirty="0" err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ServletConfig</a:t>
            </a:r>
            <a:r>
              <a:rPr lang="en-US" altLang="zh-CN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实例变量，那下面</a:t>
            </a:r>
            <a:r>
              <a:rPr lang="en-US" altLang="zh-CN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service()</a:t>
            </a:r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方法就可以使用这个变量了</a:t>
            </a:r>
            <a:endParaRPr lang="zh-CN" altLang="en-US" sz="12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27859" y="4283968"/>
            <a:ext cx="3830141" cy="489198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而</a:t>
            </a:r>
            <a:r>
              <a:rPr lang="en-US" altLang="zh-CN" sz="1200" b="1" dirty="0" err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getServletConfig</a:t>
            </a:r>
            <a:r>
              <a:rPr lang="en-US" altLang="zh-CN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()</a:t>
            </a:r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方法，可供外部调用私有属性</a:t>
            </a:r>
            <a:r>
              <a:rPr lang="en-US" altLang="zh-CN" sz="1200" b="1" dirty="0" err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ServletConfig</a:t>
            </a:r>
            <a:r>
              <a:rPr lang="en-US" altLang="zh-CN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</a:t>
            </a:r>
            <a:r>
              <a:rPr lang="en-US" altLang="zh-CN" sz="1200" b="1" dirty="0" err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config</a:t>
            </a:r>
            <a:r>
              <a:rPr lang="en-US" altLang="zh-CN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;</a:t>
            </a:r>
            <a:endParaRPr lang="zh-CN" altLang="en-US" sz="12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图片 6" descr="Snipaste_2021-04-28_06-29-2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5940152"/>
            <a:ext cx="5971429" cy="410476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16632" y="5580112"/>
            <a:ext cx="3830141" cy="288032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xml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文件写法范例，链接数据库的写法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429000" y="323528"/>
            <a:ext cx="1584176" cy="288032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Aservlet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代码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140968" y="1763688"/>
            <a:ext cx="3830141" cy="489198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2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一个</a:t>
            </a:r>
            <a:r>
              <a:rPr lang="en-US" altLang="zh-CN" sz="1200" b="1" dirty="0" err="1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Servlet</a:t>
            </a:r>
            <a:r>
              <a:rPr lang="zh-CN" altLang="en-US" sz="12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对应一个</a:t>
            </a:r>
            <a:r>
              <a:rPr lang="en-US" altLang="zh-CN" sz="1200" b="1" dirty="0" err="1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ServletConfig</a:t>
            </a:r>
            <a:r>
              <a:rPr lang="en-US" altLang="zh-CN" sz="12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2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一百个就对应一百个</a:t>
            </a:r>
            <a:endParaRPr lang="zh-CN" altLang="en-US" sz="12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8449"/>
            <a:ext cx="566737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30907" y="1588"/>
            <a:ext cx="3830141" cy="288032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3.1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ServletConfig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里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getInitParemeter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()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方法范例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59832"/>
            <a:ext cx="54578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084168"/>
            <a:ext cx="50196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圆角矩形 6"/>
          <p:cNvSpPr/>
          <p:nvPr/>
        </p:nvSpPr>
        <p:spPr>
          <a:xfrm>
            <a:off x="0" y="2915816"/>
            <a:ext cx="3830141" cy="288032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3.2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getInitParameterNames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()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方法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0" y="5724128"/>
            <a:ext cx="3830141" cy="288032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3.3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getServletName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()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方法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7740352"/>
            <a:ext cx="65706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804248"/>
            <a:ext cx="76390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圆角矩形 10"/>
          <p:cNvSpPr/>
          <p:nvPr/>
        </p:nvSpPr>
        <p:spPr>
          <a:xfrm>
            <a:off x="0" y="6516216"/>
            <a:ext cx="3830141" cy="288032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3.4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getServletContext</a:t>
            </a:r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()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方法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0" y="7380312"/>
            <a:ext cx="3830141" cy="288032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ServletConfig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里方法总结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6" y="395536"/>
            <a:ext cx="8391526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0" y="35496"/>
            <a:ext cx="2348880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err="1" smtClean="0">
                <a:latin typeface="+mj-ea"/>
                <a:ea typeface="+mj-ea"/>
              </a:rPr>
              <a:t>ServletContext</a:t>
            </a:r>
            <a:r>
              <a:rPr lang="zh-CN" altLang="en-US" sz="1400" b="1" dirty="0" smtClean="0">
                <a:latin typeface="+mj-ea"/>
                <a:ea typeface="+mj-ea"/>
              </a:rPr>
              <a:t>接口概述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780928" y="179512"/>
            <a:ext cx="3830141" cy="504056"/>
          </a:xfrm>
          <a:prstGeom prst="round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ServletContext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对象也是在服务器启动阶段创建，即在服务器解析</a:t>
            </a:r>
            <a:r>
              <a:rPr lang="en-US" altLang="zh-CN" sz="1200" b="1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web.xml</a:t>
            </a:r>
            <a:r>
              <a:rPr lang="zh-CN" altLang="en-US" sz="12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文件时创建</a:t>
            </a:r>
            <a:endParaRPr lang="zh-CN" altLang="en-US" sz="12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3761" r="2210" b="37001"/>
          <a:stretch>
            <a:fillRect/>
          </a:stretch>
        </p:blipFill>
        <p:spPr bwMode="auto">
          <a:xfrm>
            <a:off x="0" y="4932040"/>
            <a:ext cx="72008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656" y="4644008"/>
            <a:ext cx="26098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588224"/>
            <a:ext cx="6513513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1450</Words>
  <Application>Microsoft Office PowerPoint</Application>
  <PresentationFormat>全屏显示(4:3)</PresentationFormat>
  <Paragraphs>95</Paragraphs>
  <Slides>31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Administrator</cp:lastModifiedBy>
  <cp:revision>275</cp:revision>
  <dcterms:modified xsi:type="dcterms:W3CDTF">2021-05-21T14:54:05Z</dcterms:modified>
</cp:coreProperties>
</file>